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68" r:id="rId3"/>
    <p:sldId id="339" r:id="rId4"/>
    <p:sldId id="340" r:id="rId5"/>
    <p:sldId id="341" r:id="rId6"/>
    <p:sldId id="342" r:id="rId7"/>
    <p:sldId id="344" r:id="rId8"/>
    <p:sldId id="343" r:id="rId9"/>
    <p:sldId id="345" r:id="rId10"/>
    <p:sldId id="346" r:id="rId11"/>
    <p:sldId id="348" r:id="rId12"/>
    <p:sldId id="347" r:id="rId13"/>
    <p:sldId id="337" r:id="rId14"/>
    <p:sldId id="338" r:id="rId15"/>
    <p:sldId id="26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31"/>
    <p:restoredTop sz="82585"/>
  </p:normalViewPr>
  <p:slideViewPr>
    <p:cSldViewPr snapToGrid="0" snapToObjects="1">
      <p:cViewPr varScale="1">
        <p:scale>
          <a:sx n="105" d="100"/>
          <a:sy n="105" d="100"/>
        </p:scale>
        <p:origin x="16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228947-4375-1244-9960-5B734462073D}" type="datetimeFigureOut">
              <a:rPr lang="en-US" smtClean="0"/>
              <a:t>4/17/21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561311-75B6-5448-8072-CF99FAEFE802}" type="slidenum">
              <a:rPr lang="en-US" smtClean="0"/>
              <a:t>‹#›</a:t>
            </a:fld>
            <a:endParaRPr lang="en-US"/>
          </a:p>
        </p:txBody>
      </p:sp>
    </p:spTree>
    <p:extLst>
      <p:ext uri="{BB962C8B-B14F-4D97-AF65-F5344CB8AC3E}">
        <p14:creationId xmlns:p14="http://schemas.microsoft.com/office/powerpoint/2010/main" val="3700735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 is a sequence of characters (type char) terminated with a null character (\0)</a:t>
            </a:r>
          </a:p>
          <a:p>
            <a:endParaRPr lang="en-US" dirty="0"/>
          </a:p>
          <a:p>
            <a:r>
              <a:rPr lang="en-US" dirty="0"/>
              <a:t>It is a special kind array where all the values (which are type char) are combined together to create a string</a:t>
            </a:r>
          </a:p>
          <a:p>
            <a:endParaRPr lang="en-US" dirty="0"/>
          </a:p>
          <a:p>
            <a:endParaRPr lang="en-US" dirty="0"/>
          </a:p>
        </p:txBody>
      </p:sp>
      <p:sp>
        <p:nvSpPr>
          <p:cNvPr id="4" name="Slide Number Placeholder 3"/>
          <p:cNvSpPr>
            <a:spLocks noGrp="1"/>
          </p:cNvSpPr>
          <p:nvPr>
            <p:ph type="sldNum" sz="quarter" idx="5"/>
          </p:nvPr>
        </p:nvSpPr>
        <p:spPr/>
        <p:txBody>
          <a:bodyPr/>
          <a:lstStyle/>
          <a:p>
            <a:fld id="{4A561311-75B6-5448-8072-CF99FAEFE802}" type="slidenum">
              <a:rPr lang="en-US" smtClean="0"/>
              <a:t>3</a:t>
            </a:fld>
            <a:endParaRPr lang="en-US"/>
          </a:p>
        </p:txBody>
      </p:sp>
    </p:spTree>
    <p:extLst>
      <p:ext uri="{BB962C8B-B14F-4D97-AF65-F5344CB8AC3E}">
        <p14:creationId xmlns:p14="http://schemas.microsoft.com/office/powerpoint/2010/main" val="3241770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s string is similar to how you set a char but you do it as an array and put more than one character</a:t>
            </a:r>
          </a:p>
        </p:txBody>
      </p:sp>
      <p:sp>
        <p:nvSpPr>
          <p:cNvPr id="4" name="Slide Number Placeholder 3"/>
          <p:cNvSpPr>
            <a:spLocks noGrp="1"/>
          </p:cNvSpPr>
          <p:nvPr>
            <p:ph type="sldNum" sz="quarter" idx="5"/>
          </p:nvPr>
        </p:nvSpPr>
        <p:spPr/>
        <p:txBody>
          <a:bodyPr/>
          <a:lstStyle/>
          <a:p>
            <a:fld id="{4A561311-75B6-5448-8072-CF99FAEFE802}" type="slidenum">
              <a:rPr lang="en-US" smtClean="0"/>
              <a:t>5</a:t>
            </a:fld>
            <a:endParaRPr lang="en-US"/>
          </a:p>
        </p:txBody>
      </p:sp>
    </p:spTree>
    <p:extLst>
      <p:ext uri="{BB962C8B-B14F-4D97-AF65-F5344CB8AC3E}">
        <p14:creationId xmlns:p14="http://schemas.microsoft.com/office/powerpoint/2010/main" val="185473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561311-75B6-5448-8072-CF99FAEFE802}" type="slidenum">
              <a:rPr lang="en-US" smtClean="0"/>
              <a:t>6</a:t>
            </a:fld>
            <a:endParaRPr lang="en-US"/>
          </a:p>
        </p:txBody>
      </p:sp>
    </p:spTree>
    <p:extLst>
      <p:ext uri="{BB962C8B-B14F-4D97-AF65-F5344CB8AC3E}">
        <p14:creationId xmlns:p14="http://schemas.microsoft.com/office/powerpoint/2010/main" val="4286845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Strings are unique ”types” They are technically arraying so a lot functional uses items for it requires functions.</a:t>
            </a:r>
          </a:p>
          <a:p>
            <a:endParaRPr lang="en-US" dirty="0"/>
          </a:p>
          <a:p>
            <a:r>
              <a:rPr lang="en-US" dirty="0"/>
              <a:t>I could lecture you on all the possible functions you could use for the string, but it would take days for to cover all of the. Instead, we will look at the most commonly used</a:t>
            </a:r>
          </a:p>
          <a:p>
            <a:pPr marL="228600" indent="-228600">
              <a:buFont typeface="Arial" panose="020B0604020202020204" pitchFamily="34" charset="0"/>
              <a:buChar char="•"/>
            </a:pPr>
            <a:r>
              <a:rPr lang="en-US" dirty="0" err="1"/>
              <a:t>strlen</a:t>
            </a:r>
            <a:r>
              <a:rPr lang="en-US" dirty="0"/>
              <a:t>() takes the length of the string</a:t>
            </a:r>
          </a:p>
          <a:p>
            <a:pPr marL="228600" indent="-228600">
              <a:buFont typeface="Arial" panose="020B0604020202020204" pitchFamily="34" charset="0"/>
              <a:buChar char="•"/>
            </a:pPr>
            <a:r>
              <a:rPr lang="en-US" dirty="0" err="1"/>
              <a:t>strcpy</a:t>
            </a:r>
            <a:r>
              <a:rPr lang="en-US" dirty="0"/>
              <a:t>() copies the string from a source to a destination</a:t>
            </a:r>
          </a:p>
          <a:p>
            <a:pPr marL="228600" indent="-228600">
              <a:buFont typeface="Arial" panose="020B0604020202020204" pitchFamily="34" charset="0"/>
              <a:buChar char="•"/>
            </a:pPr>
            <a:r>
              <a:rPr lang="en-US" dirty="0" err="1"/>
              <a:t>strcmp</a:t>
            </a:r>
            <a:r>
              <a:rPr lang="en-US" dirty="0"/>
              <a:t>() compares two strings</a:t>
            </a:r>
          </a:p>
          <a:p>
            <a:pPr marL="228600" indent="-228600">
              <a:buFont typeface="Arial" panose="020B0604020202020204" pitchFamily="34" charset="0"/>
              <a:buChar char="•"/>
            </a:pPr>
            <a:r>
              <a:rPr lang="en-US" dirty="0" err="1"/>
              <a:t>strcat</a:t>
            </a:r>
            <a:r>
              <a:rPr lang="en-US" dirty="0"/>
              <a:t>() concatenates two strings</a:t>
            </a:r>
          </a:p>
          <a:p>
            <a:pPr marL="228600" indent="-228600">
              <a:buFont typeface="Arial" panose="020B0604020202020204" pitchFamily="34" charset="0"/>
              <a:buChar char="•"/>
            </a:pPr>
            <a:endParaRPr lang="en-US" dirty="0"/>
          </a:p>
          <a:p>
            <a:pPr marL="228600" indent="-228600">
              <a:buFont typeface="Arial" panose="020B0604020202020204" pitchFamily="34" charset="0"/>
              <a:buChar char="•"/>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A561311-75B6-5448-8072-CF99FAEFE802}" type="slidenum">
              <a:rPr lang="en-US" smtClean="0"/>
              <a:t>7</a:t>
            </a:fld>
            <a:endParaRPr lang="en-US"/>
          </a:p>
        </p:txBody>
      </p:sp>
    </p:spTree>
    <p:extLst>
      <p:ext uri="{BB962C8B-B14F-4D97-AF65-F5344CB8AC3E}">
        <p14:creationId xmlns:p14="http://schemas.microsoft.com/office/powerpoint/2010/main" val="2784937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561311-75B6-5448-8072-CF99FAEFE802}" type="slidenum">
              <a:rPr lang="en-US" smtClean="0"/>
              <a:t>15</a:t>
            </a:fld>
            <a:endParaRPr lang="en-US"/>
          </a:p>
        </p:txBody>
      </p:sp>
    </p:spTree>
    <p:extLst>
      <p:ext uri="{BB962C8B-B14F-4D97-AF65-F5344CB8AC3E}">
        <p14:creationId xmlns:p14="http://schemas.microsoft.com/office/powerpoint/2010/main" val="12405446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4/17/21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4/17/21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4/17/21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freecodecamp.org/news/the-c-beginners-handbook/#array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techonthenet.com/c_language/standard_library_functions/string_h/strcmp.php" TargetMode="External"/><Relationship Id="rId4" Type="http://schemas.openxmlformats.org/officeDocument/2006/relationships/hyperlink" Target="https://www.programiz.com/c-programming/c-string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B81DC-3C62-3A47-AC6E-9CCA0F4EA3C3}"/>
              </a:ext>
            </a:extLst>
          </p:cNvPr>
          <p:cNvSpPr>
            <a:spLocks noGrp="1"/>
          </p:cNvSpPr>
          <p:nvPr>
            <p:ph type="ctrTitle"/>
          </p:nvPr>
        </p:nvSpPr>
        <p:spPr/>
        <p:txBody>
          <a:bodyPr/>
          <a:lstStyle/>
          <a:p>
            <a:r>
              <a:rPr lang="en-US" dirty="0"/>
              <a:t>C Flow Control</a:t>
            </a:r>
          </a:p>
        </p:txBody>
      </p:sp>
      <p:sp>
        <p:nvSpPr>
          <p:cNvPr id="3" name="Subtitle 2">
            <a:extLst>
              <a:ext uri="{FF2B5EF4-FFF2-40B4-BE49-F238E27FC236}">
                <a16:creationId xmlns:a16="http://schemas.microsoft.com/office/drawing/2014/main" id="{465D3F87-255D-7547-BA20-FFCF7741A4C9}"/>
              </a:ext>
            </a:extLst>
          </p:cNvPr>
          <p:cNvSpPr>
            <a:spLocks noGrp="1"/>
          </p:cNvSpPr>
          <p:nvPr>
            <p:ph type="subTitle" idx="1"/>
          </p:nvPr>
        </p:nvSpPr>
        <p:spPr/>
        <p:txBody>
          <a:bodyPr/>
          <a:lstStyle/>
          <a:p>
            <a:r>
              <a:rPr lang="en-US" dirty="0"/>
              <a:t>By: Lt </a:t>
            </a:r>
            <a:r>
              <a:rPr lang="en-US" dirty="0" err="1"/>
              <a:t>FElipe</a:t>
            </a:r>
            <a:r>
              <a:rPr lang="en-US" dirty="0"/>
              <a:t> Pineda</a:t>
            </a:r>
          </a:p>
        </p:txBody>
      </p:sp>
    </p:spTree>
    <p:extLst>
      <p:ext uri="{BB962C8B-B14F-4D97-AF65-F5344CB8AC3E}">
        <p14:creationId xmlns:p14="http://schemas.microsoft.com/office/powerpoint/2010/main" val="378157585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DE68A-A42C-4548-A84C-825F2D6579C4}"/>
              </a:ext>
            </a:extLst>
          </p:cNvPr>
          <p:cNvSpPr>
            <a:spLocks noGrp="1"/>
          </p:cNvSpPr>
          <p:nvPr>
            <p:ph type="title"/>
          </p:nvPr>
        </p:nvSpPr>
        <p:spPr/>
        <p:txBody>
          <a:bodyPr/>
          <a:lstStyle/>
          <a:p>
            <a:r>
              <a:rPr lang="en-US" dirty="0"/>
              <a:t>Using String Functions: </a:t>
            </a:r>
            <a:r>
              <a:rPr lang="en-US" cap="none" dirty="0" err="1"/>
              <a:t>strcmp</a:t>
            </a:r>
            <a:r>
              <a:rPr lang="en-US" cap="none" dirty="0"/>
              <a:t>(…)</a:t>
            </a:r>
            <a:endParaRPr lang="en-US" dirty="0"/>
          </a:p>
        </p:txBody>
      </p:sp>
      <p:sp>
        <p:nvSpPr>
          <p:cNvPr id="3" name="Content Placeholder 2">
            <a:extLst>
              <a:ext uri="{FF2B5EF4-FFF2-40B4-BE49-F238E27FC236}">
                <a16:creationId xmlns:a16="http://schemas.microsoft.com/office/drawing/2014/main" id="{78A806C0-98BC-6B4D-B242-10A38668B8D5}"/>
              </a:ext>
            </a:extLst>
          </p:cNvPr>
          <p:cNvSpPr>
            <a:spLocks noGrp="1"/>
          </p:cNvSpPr>
          <p:nvPr>
            <p:ph idx="1"/>
          </p:nvPr>
        </p:nvSpPr>
        <p:spPr/>
        <p:txBody>
          <a:bodyPr/>
          <a:lstStyle/>
          <a:p>
            <a:r>
              <a:rPr lang="en-US" dirty="0"/>
              <a:t>Arguments: string1, string2</a:t>
            </a:r>
          </a:p>
          <a:p>
            <a:r>
              <a:rPr lang="en-US" dirty="0"/>
              <a:t>Returns: </a:t>
            </a:r>
          </a:p>
          <a:p>
            <a:pPr lvl="1"/>
            <a:r>
              <a:rPr lang="en-US" dirty="0"/>
              <a:t>0 (if strings were equal)</a:t>
            </a:r>
          </a:p>
          <a:p>
            <a:pPr lvl="1"/>
            <a:r>
              <a:rPr lang="en-US" dirty="0"/>
              <a:t>nonzero (if strings were not equal)</a:t>
            </a:r>
          </a:p>
          <a:p>
            <a:pPr marL="0" indent="0">
              <a:buNone/>
            </a:pPr>
            <a:endParaRPr lang="en-US" dirty="0"/>
          </a:p>
          <a:p>
            <a:r>
              <a:rPr lang="en-US" dirty="0"/>
              <a:t>Compares two strings (character by character)</a:t>
            </a:r>
          </a:p>
          <a:p>
            <a:r>
              <a:rPr lang="en-US" dirty="0"/>
              <a:t>Can be used in if statements, for loops, etc. as expressions</a:t>
            </a:r>
          </a:p>
          <a:p>
            <a:endParaRPr lang="en-US" dirty="0"/>
          </a:p>
        </p:txBody>
      </p:sp>
    </p:spTree>
    <p:extLst>
      <p:ext uri="{BB962C8B-B14F-4D97-AF65-F5344CB8AC3E}">
        <p14:creationId xmlns:p14="http://schemas.microsoft.com/office/powerpoint/2010/main" val="2974937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6000"/>
                <a:hueMod val="100000"/>
                <a:satMod val="180000"/>
                <a:lumMod val="110000"/>
              </a:schemeClr>
            </a:gs>
            <a:gs pos="100000">
              <a:schemeClr val="bg1">
                <a:shade val="96000"/>
                <a:satMod val="160000"/>
                <a:lumMod val="100000"/>
              </a:schemeClr>
            </a:gs>
          </a:gsLst>
          <a:lin ang="4740000" scaled="1"/>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BEA9AF1-EF35-4EC4-862B-93C14919B5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6D208839-7407-44E6-AAD8-EA89D18CD7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DA1E8CC-C82D-4421-893C-5FA2C6073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xt&#10;&#10;Description automatically generated">
            <a:extLst>
              <a:ext uri="{FF2B5EF4-FFF2-40B4-BE49-F238E27FC236}">
                <a16:creationId xmlns:a16="http://schemas.microsoft.com/office/drawing/2014/main" id="{46BF0789-6259-0641-B259-1244EFB0FDA3}"/>
              </a:ext>
            </a:extLst>
          </p:cNvPr>
          <p:cNvPicPr>
            <a:picLocks noChangeAspect="1"/>
          </p:cNvPicPr>
          <p:nvPr/>
        </p:nvPicPr>
        <p:blipFill rotWithShape="1">
          <a:blip r:embed="rId3"/>
          <a:srcRect r="8632" b="-3"/>
          <a:stretch/>
        </p:blipFill>
        <p:spPr>
          <a:xfrm>
            <a:off x="5742659" y="641681"/>
            <a:ext cx="5372100" cy="5571066"/>
          </a:xfrm>
          <a:prstGeom prst="rect">
            <a:avLst/>
          </a:prstGeom>
          <a:effectLst>
            <a:innerShdw blurRad="114300">
              <a:prstClr val="black"/>
            </a:innerShdw>
          </a:effectLst>
        </p:spPr>
      </p:pic>
      <p:pic>
        <p:nvPicPr>
          <p:cNvPr id="5" name="Picture 4" descr="Text&#10;&#10;Description automatically generated">
            <a:extLst>
              <a:ext uri="{FF2B5EF4-FFF2-40B4-BE49-F238E27FC236}">
                <a16:creationId xmlns:a16="http://schemas.microsoft.com/office/drawing/2014/main" id="{75004E20-83E5-0243-AA38-95F8384E93DC}"/>
              </a:ext>
            </a:extLst>
          </p:cNvPr>
          <p:cNvPicPr>
            <a:picLocks noChangeAspect="1"/>
          </p:cNvPicPr>
          <p:nvPr/>
        </p:nvPicPr>
        <p:blipFill rotWithShape="1">
          <a:blip r:embed="rId4"/>
          <a:srcRect t="690" r="-1" b="5198"/>
          <a:stretch/>
        </p:blipFill>
        <p:spPr>
          <a:xfrm>
            <a:off x="473837" y="476488"/>
            <a:ext cx="5372101" cy="5571066"/>
          </a:xfrm>
          <a:prstGeom prst="rect">
            <a:avLst/>
          </a:prstGeom>
          <a:effectLst>
            <a:innerShdw blurRad="114300">
              <a:prstClr val="black"/>
            </a:innerShdw>
          </a:effectLst>
        </p:spPr>
      </p:pic>
    </p:spTree>
    <p:extLst>
      <p:ext uri="{BB962C8B-B14F-4D97-AF65-F5344CB8AC3E}">
        <p14:creationId xmlns:p14="http://schemas.microsoft.com/office/powerpoint/2010/main" val="4012037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DE68A-A42C-4548-A84C-825F2D6579C4}"/>
              </a:ext>
            </a:extLst>
          </p:cNvPr>
          <p:cNvSpPr>
            <a:spLocks noGrp="1"/>
          </p:cNvSpPr>
          <p:nvPr>
            <p:ph type="title"/>
          </p:nvPr>
        </p:nvSpPr>
        <p:spPr>
          <a:xfrm>
            <a:off x="825909" y="808055"/>
            <a:ext cx="3979205" cy="1453363"/>
          </a:xfrm>
        </p:spPr>
        <p:txBody>
          <a:bodyPr>
            <a:normAutofit/>
          </a:bodyPr>
          <a:lstStyle/>
          <a:p>
            <a:r>
              <a:rPr lang="en-US" sz="3300"/>
              <a:t>Using String Functions: </a:t>
            </a:r>
            <a:r>
              <a:rPr lang="en-US" sz="3300" cap="none" err="1"/>
              <a:t>strcat</a:t>
            </a:r>
            <a:r>
              <a:rPr lang="en-US" sz="3300" cap="none"/>
              <a:t>(…)</a:t>
            </a:r>
            <a:endParaRPr lang="en-US" sz="3300"/>
          </a:p>
        </p:txBody>
      </p:sp>
      <p:sp>
        <p:nvSpPr>
          <p:cNvPr id="3" name="Content Placeholder 2">
            <a:extLst>
              <a:ext uri="{FF2B5EF4-FFF2-40B4-BE49-F238E27FC236}">
                <a16:creationId xmlns:a16="http://schemas.microsoft.com/office/drawing/2014/main" id="{78A806C0-98BC-6B4D-B242-10A38668B8D5}"/>
              </a:ext>
            </a:extLst>
          </p:cNvPr>
          <p:cNvSpPr>
            <a:spLocks noGrp="1"/>
          </p:cNvSpPr>
          <p:nvPr>
            <p:ph idx="1"/>
          </p:nvPr>
        </p:nvSpPr>
        <p:spPr>
          <a:xfrm>
            <a:off x="802178" y="2261420"/>
            <a:ext cx="4002936" cy="3637935"/>
          </a:xfrm>
        </p:spPr>
        <p:txBody>
          <a:bodyPr>
            <a:normAutofit/>
          </a:bodyPr>
          <a:lstStyle/>
          <a:p>
            <a:r>
              <a:rPr lang="en-US" dirty="0"/>
              <a:t>Arguments: Destination, Source</a:t>
            </a:r>
          </a:p>
          <a:p>
            <a:pPr marL="0" indent="0">
              <a:buNone/>
            </a:pPr>
            <a:endParaRPr lang="en-US" dirty="0"/>
          </a:p>
          <a:p>
            <a:r>
              <a:rPr lang="en-US" dirty="0"/>
              <a:t>Joins to strings and puts the final string in the Destination string argument</a:t>
            </a:r>
          </a:p>
        </p:txBody>
      </p:sp>
      <p:pic>
        <p:nvPicPr>
          <p:cNvPr id="5" name="Picture 4" descr="Text&#10;&#10;Description automatically generated">
            <a:extLst>
              <a:ext uri="{FF2B5EF4-FFF2-40B4-BE49-F238E27FC236}">
                <a16:creationId xmlns:a16="http://schemas.microsoft.com/office/drawing/2014/main" id="{FCC50244-6785-4A48-8CB7-E5927EBF7FE4}"/>
              </a:ext>
            </a:extLst>
          </p:cNvPr>
          <p:cNvPicPr>
            <a:picLocks noChangeAspect="1"/>
          </p:cNvPicPr>
          <p:nvPr/>
        </p:nvPicPr>
        <p:blipFill>
          <a:blip r:embed="rId3"/>
          <a:stretch>
            <a:fillRect/>
          </a:stretch>
        </p:blipFill>
        <p:spPr>
          <a:xfrm>
            <a:off x="5289752" y="1008700"/>
            <a:ext cx="6095593" cy="467836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24577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0A9B7-51DB-7247-969C-90533EAECF52}"/>
              </a:ext>
            </a:extLst>
          </p:cNvPr>
          <p:cNvSpPr>
            <a:spLocks noGrp="1"/>
          </p:cNvSpPr>
          <p:nvPr>
            <p:ph type="title"/>
          </p:nvPr>
        </p:nvSpPr>
        <p:spPr/>
        <p:txBody>
          <a:bodyPr/>
          <a:lstStyle/>
          <a:p>
            <a:r>
              <a:rPr lang="en-US" dirty="0">
                <a:highlight>
                  <a:srgbClr val="008080"/>
                </a:highlight>
              </a:rPr>
              <a:t>Exercise</a:t>
            </a:r>
          </a:p>
        </p:txBody>
      </p:sp>
      <p:sp>
        <p:nvSpPr>
          <p:cNvPr id="3" name="Content Placeholder 2">
            <a:extLst>
              <a:ext uri="{FF2B5EF4-FFF2-40B4-BE49-F238E27FC236}">
                <a16:creationId xmlns:a16="http://schemas.microsoft.com/office/drawing/2014/main" id="{B7868BC8-F50D-464B-ABC7-3553FD919C7C}"/>
              </a:ext>
            </a:extLst>
          </p:cNvPr>
          <p:cNvSpPr>
            <a:spLocks noGrp="1"/>
          </p:cNvSpPr>
          <p:nvPr>
            <p:ph idx="1"/>
          </p:nvPr>
        </p:nvSpPr>
        <p:spPr>
          <a:xfrm>
            <a:off x="685800" y="1584961"/>
            <a:ext cx="10131425" cy="4462272"/>
          </a:xfrm>
        </p:spPr>
        <p:txBody>
          <a:bodyPr>
            <a:normAutofit/>
          </a:bodyPr>
          <a:lstStyle/>
          <a:p>
            <a:r>
              <a:rPr lang="en-US" dirty="0"/>
              <a:t>Find </a:t>
            </a:r>
            <a:r>
              <a:rPr lang="en-US" u="sng" dirty="0" err="1"/>
              <a:t>UsingStrings-Exercise.c</a:t>
            </a:r>
            <a:r>
              <a:rPr lang="en-US" u="sng" dirty="0"/>
              <a:t> </a:t>
            </a:r>
            <a:r>
              <a:rPr lang="en-US" dirty="0"/>
              <a:t>in the Exercise folder for Section6-Arrays</a:t>
            </a:r>
          </a:p>
          <a:p>
            <a:r>
              <a:rPr lang="en-US" dirty="0"/>
              <a:t>Instructions on are the script. Be careful with the sizes if you change stuff.</a:t>
            </a:r>
          </a:p>
          <a:p>
            <a:pPr lvl="1"/>
            <a:r>
              <a:rPr lang="en-US" i="1" dirty="0"/>
              <a:t>341 COS</a:t>
            </a:r>
          </a:p>
          <a:p>
            <a:pPr lvl="1"/>
            <a:r>
              <a:rPr lang="en-US" i="1" dirty="0"/>
              <a:t>match</a:t>
            </a:r>
          </a:p>
          <a:p>
            <a:pPr lvl="1"/>
            <a:r>
              <a:rPr lang="en-US" i="1" dirty="0"/>
              <a:t>7</a:t>
            </a:r>
          </a:p>
          <a:p>
            <a:r>
              <a:rPr lang="en-US" dirty="0"/>
              <a:t>I left something out that will cause some issues. Let’s see if you were listening :P</a:t>
            </a:r>
          </a:p>
        </p:txBody>
      </p:sp>
    </p:spTree>
    <p:extLst>
      <p:ext uri="{BB962C8B-B14F-4D97-AF65-F5344CB8AC3E}">
        <p14:creationId xmlns:p14="http://schemas.microsoft.com/office/powerpoint/2010/main" val="1254013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A4FEA-5906-D145-BC36-2C5CF219C722}"/>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3DBAB44-569A-6C4D-BD21-693EC535872D}"/>
              </a:ext>
            </a:extLst>
          </p:cNvPr>
          <p:cNvSpPr>
            <a:spLocks noGrp="1"/>
          </p:cNvSpPr>
          <p:nvPr>
            <p:ph idx="1"/>
          </p:nvPr>
        </p:nvSpPr>
        <p:spPr/>
        <p:txBody>
          <a:bodyPr/>
          <a:lstStyle/>
          <a:p>
            <a:r>
              <a:rPr lang="en-US" dirty="0"/>
              <a:t>What is a string?</a:t>
            </a:r>
          </a:p>
          <a:p>
            <a:r>
              <a:rPr lang="en-US" dirty="0"/>
              <a:t>Declaring a string</a:t>
            </a:r>
          </a:p>
          <a:p>
            <a:r>
              <a:rPr lang="en-US" dirty="0"/>
              <a:t>Initializing a string</a:t>
            </a:r>
          </a:p>
          <a:p>
            <a:r>
              <a:rPr lang="en-US" dirty="0"/>
              <a:t>Assigning values to strings</a:t>
            </a:r>
          </a:p>
          <a:p>
            <a:r>
              <a:rPr lang="en-US" dirty="0"/>
              <a:t>Using string functions</a:t>
            </a:r>
          </a:p>
        </p:txBody>
      </p:sp>
    </p:spTree>
    <p:extLst>
      <p:ext uri="{BB962C8B-B14F-4D97-AF65-F5344CB8AC3E}">
        <p14:creationId xmlns:p14="http://schemas.microsoft.com/office/powerpoint/2010/main" val="2425509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78A2E-1182-6147-AD4D-68EB9ADCB98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523291A-621D-874D-8E8A-10E7A5750E3B}"/>
              </a:ext>
            </a:extLst>
          </p:cNvPr>
          <p:cNvSpPr>
            <a:spLocks noGrp="1"/>
          </p:cNvSpPr>
          <p:nvPr>
            <p:ph idx="1"/>
          </p:nvPr>
        </p:nvSpPr>
        <p:spPr>
          <a:xfrm>
            <a:off x="563881" y="2837011"/>
            <a:ext cx="10131425" cy="3649133"/>
          </a:xfrm>
        </p:spPr>
        <p:txBody>
          <a:bodyPr/>
          <a:lstStyle/>
          <a:p>
            <a:r>
              <a:rPr lang="en-US" dirty="0">
                <a:hlinkClick r:id="rId3"/>
              </a:rPr>
              <a:t>https://www.freecodecamp.org/news/the-c-beginners-handbook/#arrays</a:t>
            </a:r>
            <a:endParaRPr lang="en-US" dirty="0"/>
          </a:p>
          <a:p>
            <a:r>
              <a:rPr lang="en-US" dirty="0">
                <a:hlinkClick r:id="rId4"/>
              </a:rPr>
              <a:t>https://www.programiz.com/c-programming/c-strings</a:t>
            </a:r>
            <a:endParaRPr lang="en-US" dirty="0"/>
          </a:p>
          <a:p>
            <a:r>
              <a:rPr lang="en-US" dirty="0">
                <a:hlinkClick r:id="rId5"/>
              </a:rPr>
              <a:t>https://www.techonthenet.com/c_language/standard_library_functions/string_h/strcmp.php</a:t>
            </a:r>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67669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A4FEA-5906-D145-BC36-2C5CF219C722}"/>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3DBAB44-569A-6C4D-BD21-693EC535872D}"/>
              </a:ext>
            </a:extLst>
          </p:cNvPr>
          <p:cNvSpPr>
            <a:spLocks noGrp="1"/>
          </p:cNvSpPr>
          <p:nvPr>
            <p:ph idx="1"/>
          </p:nvPr>
        </p:nvSpPr>
        <p:spPr/>
        <p:txBody>
          <a:bodyPr/>
          <a:lstStyle/>
          <a:p>
            <a:r>
              <a:rPr lang="en-US" dirty="0"/>
              <a:t>What is a string?</a:t>
            </a:r>
          </a:p>
          <a:p>
            <a:r>
              <a:rPr lang="en-US" dirty="0"/>
              <a:t>Declaring a string</a:t>
            </a:r>
          </a:p>
          <a:p>
            <a:r>
              <a:rPr lang="en-US" dirty="0"/>
              <a:t>Initializing a string</a:t>
            </a:r>
          </a:p>
          <a:p>
            <a:r>
              <a:rPr lang="en-US" dirty="0"/>
              <a:t>Assigning values to strings</a:t>
            </a:r>
          </a:p>
          <a:p>
            <a:r>
              <a:rPr lang="en-US" dirty="0"/>
              <a:t>Using string functions</a:t>
            </a:r>
          </a:p>
        </p:txBody>
      </p:sp>
    </p:spTree>
    <p:extLst>
      <p:ext uri="{BB962C8B-B14F-4D97-AF65-F5344CB8AC3E}">
        <p14:creationId xmlns:p14="http://schemas.microsoft.com/office/powerpoint/2010/main" val="492067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228A6-4386-624C-84DD-8A26B7E1371B}"/>
              </a:ext>
            </a:extLst>
          </p:cNvPr>
          <p:cNvSpPr>
            <a:spLocks noGrp="1"/>
          </p:cNvSpPr>
          <p:nvPr>
            <p:ph type="title"/>
          </p:nvPr>
        </p:nvSpPr>
        <p:spPr>
          <a:xfrm>
            <a:off x="7865806" y="643463"/>
            <a:ext cx="3706762" cy="1608124"/>
          </a:xfrm>
        </p:spPr>
        <p:txBody>
          <a:bodyPr>
            <a:normAutofit/>
          </a:bodyPr>
          <a:lstStyle/>
          <a:p>
            <a:r>
              <a:rPr lang="en-US" dirty="0"/>
              <a:t>What is a string?</a:t>
            </a:r>
          </a:p>
        </p:txBody>
      </p:sp>
      <p:pic>
        <p:nvPicPr>
          <p:cNvPr id="5" name="Picture 4" descr="Text&#10;&#10;Description automatically generated with low confidence">
            <a:extLst>
              <a:ext uri="{FF2B5EF4-FFF2-40B4-BE49-F238E27FC236}">
                <a16:creationId xmlns:a16="http://schemas.microsoft.com/office/drawing/2014/main" id="{98A853D4-483D-B945-AFA0-4314E8495F8B}"/>
              </a:ext>
            </a:extLst>
          </p:cNvPr>
          <p:cNvPicPr>
            <a:picLocks noChangeAspect="1"/>
          </p:cNvPicPr>
          <p:nvPr/>
        </p:nvPicPr>
        <p:blipFill rotWithShape="1">
          <a:blip r:embed="rId4"/>
          <a:srcRect t="20877" r="1" b="20785"/>
          <a:stretch/>
        </p:blipFill>
        <p:spPr>
          <a:xfrm>
            <a:off x="20" y="975"/>
            <a:ext cx="7552924" cy="6858000"/>
          </a:xfrm>
          <a:prstGeom prst="rect">
            <a:avLst/>
          </a:prstGeom>
        </p:spPr>
      </p:pic>
      <p:sp>
        <p:nvSpPr>
          <p:cNvPr id="3" name="Content Placeholder 2">
            <a:extLst>
              <a:ext uri="{FF2B5EF4-FFF2-40B4-BE49-F238E27FC236}">
                <a16:creationId xmlns:a16="http://schemas.microsoft.com/office/drawing/2014/main" id="{3F3DD6DF-B2AB-464E-B1A6-C3E229D7A34A}"/>
              </a:ext>
            </a:extLst>
          </p:cNvPr>
          <p:cNvSpPr>
            <a:spLocks noGrp="1"/>
          </p:cNvSpPr>
          <p:nvPr>
            <p:ph idx="1"/>
          </p:nvPr>
        </p:nvSpPr>
        <p:spPr>
          <a:xfrm>
            <a:off x="7865806" y="2251587"/>
            <a:ext cx="3706762" cy="3972232"/>
          </a:xfrm>
        </p:spPr>
        <p:txBody>
          <a:bodyPr>
            <a:normAutofit fontScale="92500" lnSpcReduction="10000"/>
          </a:bodyPr>
          <a:lstStyle/>
          <a:p>
            <a:r>
              <a:rPr lang="en-US" dirty="0"/>
              <a:t>Sequence of type char values </a:t>
            </a:r>
          </a:p>
          <a:p>
            <a:r>
              <a:rPr lang="en-US" dirty="0"/>
              <a:t>It’s a special kind of array</a:t>
            </a:r>
          </a:p>
          <a:p>
            <a:r>
              <a:rPr lang="en-US" dirty="0"/>
              <a:t>When grouped together, it creates a string (sentence, word, letter)</a:t>
            </a:r>
          </a:p>
          <a:p>
            <a:pPr lvl="1"/>
            <a:r>
              <a:rPr lang="en-US" dirty="0"/>
              <a:t>Make sure you get use to using the word string, it’s </a:t>
            </a:r>
            <a:r>
              <a:rPr lang="en-US" dirty="0" err="1"/>
              <a:t>errwhere</a:t>
            </a:r>
            <a:endParaRPr lang="en-US" dirty="0"/>
          </a:p>
          <a:p>
            <a:r>
              <a:rPr lang="en-US" dirty="0"/>
              <a:t>*So image an array that has char values inside it*</a:t>
            </a:r>
          </a:p>
          <a:p>
            <a:endParaRPr lang="en-US" dirty="0"/>
          </a:p>
          <a:p>
            <a:r>
              <a:rPr lang="en-US" dirty="0"/>
              <a:t>IT MUST BE TERMINATED WITH A NULL CHAR </a:t>
            </a:r>
          </a:p>
          <a:p>
            <a:pPr lvl="1"/>
            <a:r>
              <a:rPr lang="en-US" dirty="0"/>
              <a:t>\0</a:t>
            </a:r>
          </a:p>
          <a:p>
            <a:endParaRPr lang="en-US" dirty="0"/>
          </a:p>
          <a:p>
            <a:endParaRPr lang="en-US" dirty="0"/>
          </a:p>
        </p:txBody>
      </p:sp>
    </p:spTree>
    <p:extLst>
      <p:ext uri="{BB962C8B-B14F-4D97-AF65-F5344CB8AC3E}">
        <p14:creationId xmlns:p14="http://schemas.microsoft.com/office/powerpoint/2010/main" val="1230373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53A8-5AB3-8B43-9395-D20B51A5D828}"/>
              </a:ext>
            </a:extLst>
          </p:cNvPr>
          <p:cNvSpPr>
            <a:spLocks noGrp="1"/>
          </p:cNvSpPr>
          <p:nvPr>
            <p:ph type="title"/>
          </p:nvPr>
        </p:nvSpPr>
        <p:spPr/>
        <p:txBody>
          <a:bodyPr/>
          <a:lstStyle/>
          <a:p>
            <a:r>
              <a:rPr lang="en-US" dirty="0"/>
              <a:t>Declaring a string</a:t>
            </a:r>
          </a:p>
        </p:txBody>
      </p:sp>
      <p:pic>
        <p:nvPicPr>
          <p:cNvPr id="5" name="Content Placeholder 4" descr="Graphical user interface&#10;&#10;Description automatically generated with medium confidence">
            <a:extLst>
              <a:ext uri="{FF2B5EF4-FFF2-40B4-BE49-F238E27FC236}">
                <a16:creationId xmlns:a16="http://schemas.microsoft.com/office/drawing/2014/main" id="{034EDCC0-5D76-304C-8144-CD016EE0233D}"/>
              </a:ext>
            </a:extLst>
          </p:cNvPr>
          <p:cNvPicPr>
            <a:picLocks noGrp="1" noChangeAspect="1"/>
          </p:cNvPicPr>
          <p:nvPr>
            <p:ph idx="1"/>
          </p:nvPr>
        </p:nvPicPr>
        <p:blipFill>
          <a:blip r:embed="rId2"/>
          <a:stretch>
            <a:fillRect/>
          </a:stretch>
        </p:blipFill>
        <p:spPr>
          <a:xfrm>
            <a:off x="3088188" y="3009900"/>
            <a:ext cx="5118046" cy="4467447"/>
          </a:xfrm>
        </p:spPr>
      </p:pic>
      <p:pic>
        <p:nvPicPr>
          <p:cNvPr id="7" name="Picture 6" descr="Table&#10;&#10;Description automatically generated">
            <a:extLst>
              <a:ext uri="{FF2B5EF4-FFF2-40B4-BE49-F238E27FC236}">
                <a16:creationId xmlns:a16="http://schemas.microsoft.com/office/drawing/2014/main" id="{AAFDB9F0-318A-9141-B3FC-075AA99A4C16}"/>
              </a:ext>
            </a:extLst>
          </p:cNvPr>
          <p:cNvPicPr>
            <a:picLocks noChangeAspect="1"/>
          </p:cNvPicPr>
          <p:nvPr/>
        </p:nvPicPr>
        <p:blipFill>
          <a:blip r:embed="rId3"/>
          <a:stretch>
            <a:fillRect/>
          </a:stretch>
        </p:blipFill>
        <p:spPr>
          <a:xfrm>
            <a:off x="3740029" y="2366772"/>
            <a:ext cx="3814364" cy="1062228"/>
          </a:xfrm>
          <a:prstGeom prst="round2DiagRect">
            <a:avLst>
              <a:gd name="adj1" fmla="val 16667"/>
              <a:gd name="adj2" fmla="val 0"/>
            </a:avLst>
          </a:prstGeom>
          <a:ln w="88900" cap="sq">
            <a:solidFill>
              <a:srgbClr val="FFC000"/>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88847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122FD-5273-3744-92D6-A3FEAEB3C131}"/>
              </a:ext>
            </a:extLst>
          </p:cNvPr>
          <p:cNvSpPr>
            <a:spLocks noGrp="1"/>
          </p:cNvSpPr>
          <p:nvPr>
            <p:ph type="title"/>
          </p:nvPr>
        </p:nvSpPr>
        <p:spPr>
          <a:xfrm>
            <a:off x="1327255" y="1030288"/>
            <a:ext cx="4099947" cy="1035579"/>
          </a:xfrm>
        </p:spPr>
        <p:txBody>
          <a:bodyPr>
            <a:normAutofit/>
          </a:bodyPr>
          <a:lstStyle/>
          <a:p>
            <a:r>
              <a:rPr lang="en-US" sz="3300"/>
              <a:t>Initializing a string</a:t>
            </a:r>
          </a:p>
        </p:txBody>
      </p:sp>
      <p:sp>
        <p:nvSpPr>
          <p:cNvPr id="3" name="Content Placeholder 2">
            <a:extLst>
              <a:ext uri="{FF2B5EF4-FFF2-40B4-BE49-F238E27FC236}">
                <a16:creationId xmlns:a16="http://schemas.microsoft.com/office/drawing/2014/main" id="{633B9406-AB9A-4F45-B129-88F323A671DB}"/>
              </a:ext>
            </a:extLst>
          </p:cNvPr>
          <p:cNvSpPr>
            <a:spLocks noGrp="1"/>
          </p:cNvSpPr>
          <p:nvPr>
            <p:ph idx="1"/>
          </p:nvPr>
        </p:nvSpPr>
        <p:spPr>
          <a:xfrm>
            <a:off x="1327255" y="2142067"/>
            <a:ext cx="4099947" cy="3649133"/>
          </a:xfrm>
        </p:spPr>
        <p:txBody>
          <a:bodyPr>
            <a:normAutofit/>
          </a:bodyPr>
          <a:lstStyle/>
          <a:p>
            <a:r>
              <a:rPr lang="en-US" dirty="0"/>
              <a:t>Must have type char</a:t>
            </a:r>
          </a:p>
          <a:p>
            <a:r>
              <a:rPr lang="en-US" dirty="0"/>
              <a:t>Must be set as an array</a:t>
            </a:r>
          </a:p>
          <a:p>
            <a:r>
              <a:rPr lang="en-US" dirty="0"/>
              <a:t>Single char, multiple chars, or entire string as the value</a:t>
            </a:r>
          </a:p>
          <a:p>
            <a:endParaRPr lang="en-US" dirty="0"/>
          </a:p>
          <a:p>
            <a:endParaRPr lang="en-US" dirty="0"/>
          </a:p>
          <a:p>
            <a:r>
              <a:rPr lang="en-US" dirty="0"/>
              <a:t>Null character can be added or left out but either way it’ll be added by default by the compiler</a:t>
            </a:r>
          </a:p>
          <a:p>
            <a:r>
              <a:rPr lang="en-US" dirty="0"/>
              <a:t>Make space for it</a:t>
            </a:r>
          </a:p>
        </p:txBody>
      </p:sp>
      <p:pic>
        <p:nvPicPr>
          <p:cNvPr id="5" name="Picture 4" descr="A screenshot of a computer&#10;&#10;Description automatically generated with medium confidence">
            <a:extLst>
              <a:ext uri="{FF2B5EF4-FFF2-40B4-BE49-F238E27FC236}">
                <a16:creationId xmlns:a16="http://schemas.microsoft.com/office/drawing/2014/main" id="{732E00F3-0D12-464D-9C66-705D4C52F34B}"/>
              </a:ext>
            </a:extLst>
          </p:cNvPr>
          <p:cNvPicPr>
            <a:picLocks noChangeAspect="1"/>
          </p:cNvPicPr>
          <p:nvPr/>
        </p:nvPicPr>
        <p:blipFill>
          <a:blip r:embed="rId4"/>
          <a:stretch>
            <a:fillRect/>
          </a:stretch>
        </p:blipFill>
        <p:spPr>
          <a:xfrm>
            <a:off x="6775483" y="639098"/>
            <a:ext cx="4018543"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Picture 6" descr="Text&#10;&#10;Description automatically generated">
            <a:extLst>
              <a:ext uri="{FF2B5EF4-FFF2-40B4-BE49-F238E27FC236}">
                <a16:creationId xmlns:a16="http://schemas.microsoft.com/office/drawing/2014/main" id="{0A2B83DC-36E3-7A46-A00F-EB41B42D1B13}"/>
              </a:ext>
            </a:extLst>
          </p:cNvPr>
          <p:cNvPicPr>
            <a:picLocks noChangeAspect="1"/>
          </p:cNvPicPr>
          <p:nvPr/>
        </p:nvPicPr>
        <p:blipFill>
          <a:blip r:embed="rId5"/>
          <a:stretch>
            <a:fillRect/>
          </a:stretch>
        </p:blipFill>
        <p:spPr>
          <a:xfrm>
            <a:off x="6057694" y="3647963"/>
            <a:ext cx="5454122" cy="2440719"/>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49866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151A4-C674-7A4C-991D-18D1803D8EFB}"/>
              </a:ext>
            </a:extLst>
          </p:cNvPr>
          <p:cNvSpPr>
            <a:spLocks noGrp="1"/>
          </p:cNvSpPr>
          <p:nvPr>
            <p:ph type="title"/>
          </p:nvPr>
        </p:nvSpPr>
        <p:spPr>
          <a:xfrm>
            <a:off x="825909" y="808055"/>
            <a:ext cx="3979205" cy="1453363"/>
          </a:xfrm>
        </p:spPr>
        <p:txBody>
          <a:bodyPr>
            <a:normAutofit/>
          </a:bodyPr>
          <a:lstStyle/>
          <a:p>
            <a:r>
              <a:rPr lang="en-US" sz="3300"/>
              <a:t>Assigning values to strings (or not) </a:t>
            </a:r>
          </a:p>
        </p:txBody>
      </p:sp>
      <p:sp>
        <p:nvSpPr>
          <p:cNvPr id="3" name="Content Placeholder 2">
            <a:extLst>
              <a:ext uri="{FF2B5EF4-FFF2-40B4-BE49-F238E27FC236}">
                <a16:creationId xmlns:a16="http://schemas.microsoft.com/office/drawing/2014/main" id="{318AF51D-F405-0A41-BC99-20980EA06A45}"/>
              </a:ext>
            </a:extLst>
          </p:cNvPr>
          <p:cNvSpPr>
            <a:spLocks noGrp="1"/>
          </p:cNvSpPr>
          <p:nvPr>
            <p:ph idx="1"/>
          </p:nvPr>
        </p:nvSpPr>
        <p:spPr>
          <a:xfrm>
            <a:off x="802178" y="2261420"/>
            <a:ext cx="4002936" cy="3637935"/>
          </a:xfrm>
        </p:spPr>
        <p:txBody>
          <a:bodyPr>
            <a:normAutofit/>
          </a:bodyPr>
          <a:lstStyle/>
          <a:p>
            <a:r>
              <a:rPr lang="en-US" dirty="0"/>
              <a:t>Strings do not support the assignment operator</a:t>
            </a:r>
          </a:p>
          <a:p>
            <a:r>
              <a:rPr lang="en-US" dirty="0"/>
              <a:t>Once you declare a string, you can’t assign anything after the declaration line</a:t>
            </a:r>
          </a:p>
          <a:p>
            <a:endParaRPr lang="en-US" dirty="0"/>
          </a:p>
          <a:p>
            <a:r>
              <a:rPr lang="en-US" dirty="0"/>
              <a:t>So… you must declare it and initialize it</a:t>
            </a:r>
          </a:p>
          <a:p>
            <a:pPr lvl="1"/>
            <a:r>
              <a:rPr lang="en-US" dirty="0"/>
              <a:t>There are ways around it </a:t>
            </a:r>
            <a:r>
              <a:rPr lang="en-US" dirty="0" err="1"/>
              <a:t>tho</a:t>
            </a:r>
            <a:endParaRPr lang="en-US" dirty="0"/>
          </a:p>
          <a:p>
            <a:pPr lvl="1"/>
            <a:r>
              <a:rPr lang="en-US" dirty="0"/>
              <a:t>We’ll see it in the next slides</a:t>
            </a:r>
          </a:p>
        </p:txBody>
      </p:sp>
      <p:pic>
        <p:nvPicPr>
          <p:cNvPr id="5" name="Picture 4" descr="A picture containing graphical user interface&#10;&#10;Description automatically generated">
            <a:extLst>
              <a:ext uri="{FF2B5EF4-FFF2-40B4-BE49-F238E27FC236}">
                <a16:creationId xmlns:a16="http://schemas.microsoft.com/office/drawing/2014/main" id="{70AB366E-32D8-CF42-8DB5-6ECEA12A400E}"/>
              </a:ext>
            </a:extLst>
          </p:cNvPr>
          <p:cNvPicPr>
            <a:picLocks noChangeAspect="1"/>
          </p:cNvPicPr>
          <p:nvPr/>
        </p:nvPicPr>
        <p:blipFill>
          <a:blip r:embed="rId4"/>
          <a:stretch>
            <a:fillRect/>
          </a:stretch>
        </p:blipFill>
        <p:spPr>
          <a:xfrm>
            <a:off x="5289752" y="962984"/>
            <a:ext cx="6095593" cy="476980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68764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2FCCF-670B-4E47-A537-592D6E2CC840}"/>
              </a:ext>
            </a:extLst>
          </p:cNvPr>
          <p:cNvSpPr>
            <a:spLocks noGrp="1"/>
          </p:cNvSpPr>
          <p:nvPr>
            <p:ph type="title"/>
          </p:nvPr>
        </p:nvSpPr>
        <p:spPr>
          <a:xfrm>
            <a:off x="825909" y="808055"/>
            <a:ext cx="3979205" cy="1453363"/>
          </a:xfrm>
        </p:spPr>
        <p:txBody>
          <a:bodyPr>
            <a:normAutofit/>
          </a:bodyPr>
          <a:lstStyle/>
          <a:p>
            <a:r>
              <a:rPr lang="en-US" dirty="0"/>
              <a:t>Using string functions</a:t>
            </a:r>
          </a:p>
        </p:txBody>
      </p:sp>
      <p:sp>
        <p:nvSpPr>
          <p:cNvPr id="3" name="Content Placeholder 2">
            <a:extLst>
              <a:ext uri="{FF2B5EF4-FFF2-40B4-BE49-F238E27FC236}">
                <a16:creationId xmlns:a16="http://schemas.microsoft.com/office/drawing/2014/main" id="{F8A29146-D6F8-7444-A67F-16EE3D82B211}"/>
              </a:ext>
            </a:extLst>
          </p:cNvPr>
          <p:cNvSpPr>
            <a:spLocks noGrp="1"/>
          </p:cNvSpPr>
          <p:nvPr>
            <p:ph idx="1"/>
          </p:nvPr>
        </p:nvSpPr>
        <p:spPr>
          <a:xfrm>
            <a:off x="802178" y="2261420"/>
            <a:ext cx="4002936" cy="3637935"/>
          </a:xfrm>
        </p:spPr>
        <p:txBody>
          <a:bodyPr>
            <a:normAutofit/>
          </a:bodyPr>
          <a:lstStyle/>
          <a:p>
            <a:r>
              <a:rPr lang="en-US" dirty="0"/>
              <a:t>Strings are unique “types”</a:t>
            </a:r>
          </a:p>
          <a:p>
            <a:r>
              <a:rPr lang="en-US" dirty="0"/>
              <a:t>There are many functions to use </a:t>
            </a:r>
          </a:p>
          <a:p>
            <a:r>
              <a:rPr lang="en-US" dirty="0"/>
              <a:t>To simplify it we will cover</a:t>
            </a:r>
          </a:p>
          <a:p>
            <a:pPr lvl="1"/>
            <a:r>
              <a:rPr lang="en-US" dirty="0" err="1"/>
              <a:t>strlen</a:t>
            </a:r>
            <a:r>
              <a:rPr lang="en-US" dirty="0"/>
              <a:t>()</a:t>
            </a:r>
          </a:p>
          <a:p>
            <a:pPr lvl="1"/>
            <a:r>
              <a:rPr lang="en-US" dirty="0" err="1"/>
              <a:t>strcpy</a:t>
            </a:r>
            <a:r>
              <a:rPr lang="en-US" dirty="0"/>
              <a:t>()</a:t>
            </a:r>
          </a:p>
          <a:p>
            <a:pPr lvl="1"/>
            <a:r>
              <a:rPr lang="en-US" dirty="0" err="1"/>
              <a:t>strcmp</a:t>
            </a:r>
            <a:r>
              <a:rPr lang="en-US" dirty="0"/>
              <a:t>()</a:t>
            </a:r>
          </a:p>
          <a:p>
            <a:pPr lvl="1"/>
            <a:r>
              <a:rPr lang="en-US" dirty="0" err="1"/>
              <a:t>strcat</a:t>
            </a:r>
            <a:r>
              <a:rPr lang="en-US" dirty="0"/>
              <a:t>()</a:t>
            </a:r>
          </a:p>
          <a:p>
            <a:r>
              <a:rPr lang="en-US" dirty="0"/>
              <a:t>These functions require you to include the </a:t>
            </a:r>
            <a:r>
              <a:rPr lang="en-US" dirty="0" err="1"/>
              <a:t>string.h</a:t>
            </a:r>
            <a:r>
              <a:rPr lang="en-US" dirty="0"/>
              <a:t> file</a:t>
            </a:r>
          </a:p>
        </p:txBody>
      </p:sp>
      <p:pic>
        <p:nvPicPr>
          <p:cNvPr id="5" name="Picture 4" descr="Graphical user interface, application&#10;&#10;Description automatically generated">
            <a:extLst>
              <a:ext uri="{FF2B5EF4-FFF2-40B4-BE49-F238E27FC236}">
                <a16:creationId xmlns:a16="http://schemas.microsoft.com/office/drawing/2014/main" id="{25FCDDB5-EFAB-2C4C-8977-3771F5C0C182}"/>
              </a:ext>
            </a:extLst>
          </p:cNvPr>
          <p:cNvPicPr>
            <a:picLocks noChangeAspect="1"/>
          </p:cNvPicPr>
          <p:nvPr/>
        </p:nvPicPr>
        <p:blipFill>
          <a:blip r:embed="rId4"/>
          <a:stretch>
            <a:fillRect/>
          </a:stretch>
        </p:blipFill>
        <p:spPr>
          <a:xfrm>
            <a:off x="5289752" y="1351578"/>
            <a:ext cx="6095593" cy="399261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5008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DE68A-A42C-4548-A84C-825F2D6579C4}"/>
              </a:ext>
            </a:extLst>
          </p:cNvPr>
          <p:cNvSpPr>
            <a:spLocks noGrp="1"/>
          </p:cNvSpPr>
          <p:nvPr>
            <p:ph type="title"/>
          </p:nvPr>
        </p:nvSpPr>
        <p:spPr>
          <a:xfrm>
            <a:off x="825909" y="808055"/>
            <a:ext cx="3979205" cy="1453363"/>
          </a:xfrm>
        </p:spPr>
        <p:txBody>
          <a:bodyPr>
            <a:normAutofit/>
          </a:bodyPr>
          <a:lstStyle/>
          <a:p>
            <a:r>
              <a:rPr lang="en-US" sz="3300"/>
              <a:t>Using String Functions: </a:t>
            </a:r>
            <a:r>
              <a:rPr lang="en-US" sz="3300" cap="none" err="1"/>
              <a:t>strlen</a:t>
            </a:r>
            <a:r>
              <a:rPr lang="en-US" sz="3300" cap="none"/>
              <a:t>(…)</a:t>
            </a:r>
            <a:endParaRPr lang="en-US" sz="3300"/>
          </a:p>
        </p:txBody>
      </p:sp>
      <p:sp>
        <p:nvSpPr>
          <p:cNvPr id="3" name="Content Placeholder 2">
            <a:extLst>
              <a:ext uri="{FF2B5EF4-FFF2-40B4-BE49-F238E27FC236}">
                <a16:creationId xmlns:a16="http://schemas.microsoft.com/office/drawing/2014/main" id="{78A806C0-98BC-6B4D-B242-10A38668B8D5}"/>
              </a:ext>
            </a:extLst>
          </p:cNvPr>
          <p:cNvSpPr>
            <a:spLocks noGrp="1"/>
          </p:cNvSpPr>
          <p:nvPr>
            <p:ph idx="1"/>
          </p:nvPr>
        </p:nvSpPr>
        <p:spPr>
          <a:xfrm>
            <a:off x="802178" y="2261420"/>
            <a:ext cx="4002936" cy="3637935"/>
          </a:xfrm>
        </p:spPr>
        <p:txBody>
          <a:bodyPr>
            <a:normAutofit/>
          </a:bodyPr>
          <a:lstStyle/>
          <a:p>
            <a:r>
              <a:rPr lang="en-US" dirty="0"/>
              <a:t>Arguments: string</a:t>
            </a:r>
          </a:p>
          <a:p>
            <a:r>
              <a:rPr lang="en-US" dirty="0"/>
              <a:t>Returns: unsigned int value (size)</a:t>
            </a:r>
          </a:p>
          <a:p>
            <a:endParaRPr lang="en-US" dirty="0"/>
          </a:p>
          <a:p>
            <a:r>
              <a:rPr lang="en-US" dirty="0"/>
              <a:t>Prints out length of a given string</a:t>
            </a:r>
          </a:p>
          <a:p>
            <a:endParaRPr lang="en-US" dirty="0"/>
          </a:p>
        </p:txBody>
      </p:sp>
      <p:pic>
        <p:nvPicPr>
          <p:cNvPr id="9" name="Picture 8" descr="Text&#10;&#10;Description automatically generated">
            <a:extLst>
              <a:ext uri="{FF2B5EF4-FFF2-40B4-BE49-F238E27FC236}">
                <a16:creationId xmlns:a16="http://schemas.microsoft.com/office/drawing/2014/main" id="{8113F232-8DE7-794E-9B36-4C6F1C748343}"/>
              </a:ext>
            </a:extLst>
          </p:cNvPr>
          <p:cNvPicPr>
            <a:picLocks noChangeAspect="1"/>
          </p:cNvPicPr>
          <p:nvPr/>
        </p:nvPicPr>
        <p:blipFill>
          <a:blip r:embed="rId3"/>
          <a:stretch>
            <a:fillRect/>
          </a:stretch>
        </p:blipFill>
        <p:spPr>
          <a:xfrm>
            <a:off x="5291015" y="796413"/>
            <a:ext cx="6093066" cy="51029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3955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DE68A-A42C-4548-A84C-825F2D6579C4}"/>
              </a:ext>
            </a:extLst>
          </p:cNvPr>
          <p:cNvSpPr>
            <a:spLocks noGrp="1"/>
          </p:cNvSpPr>
          <p:nvPr>
            <p:ph type="title"/>
          </p:nvPr>
        </p:nvSpPr>
        <p:spPr>
          <a:xfrm>
            <a:off x="825909" y="808055"/>
            <a:ext cx="3979205" cy="1453363"/>
          </a:xfrm>
        </p:spPr>
        <p:txBody>
          <a:bodyPr>
            <a:normAutofit/>
          </a:bodyPr>
          <a:lstStyle/>
          <a:p>
            <a:r>
              <a:rPr lang="en-US" sz="3300"/>
              <a:t>Using String Functions: </a:t>
            </a:r>
            <a:r>
              <a:rPr lang="en-US" sz="3300" cap="none" err="1"/>
              <a:t>strcpy</a:t>
            </a:r>
            <a:r>
              <a:rPr lang="en-US" sz="3300" cap="none"/>
              <a:t>(…)</a:t>
            </a:r>
            <a:endParaRPr lang="en-US" sz="3300"/>
          </a:p>
        </p:txBody>
      </p:sp>
      <p:sp>
        <p:nvSpPr>
          <p:cNvPr id="3" name="Content Placeholder 2">
            <a:extLst>
              <a:ext uri="{FF2B5EF4-FFF2-40B4-BE49-F238E27FC236}">
                <a16:creationId xmlns:a16="http://schemas.microsoft.com/office/drawing/2014/main" id="{78A806C0-98BC-6B4D-B242-10A38668B8D5}"/>
              </a:ext>
            </a:extLst>
          </p:cNvPr>
          <p:cNvSpPr>
            <a:spLocks noGrp="1"/>
          </p:cNvSpPr>
          <p:nvPr>
            <p:ph idx="1"/>
          </p:nvPr>
        </p:nvSpPr>
        <p:spPr>
          <a:xfrm>
            <a:off x="802178" y="2261420"/>
            <a:ext cx="4002936" cy="3637935"/>
          </a:xfrm>
        </p:spPr>
        <p:txBody>
          <a:bodyPr>
            <a:normAutofit/>
          </a:bodyPr>
          <a:lstStyle/>
          <a:p>
            <a:r>
              <a:rPr lang="en-US" dirty="0"/>
              <a:t>Arguments: destination, source</a:t>
            </a:r>
          </a:p>
          <a:p>
            <a:pPr lvl="1"/>
            <a:r>
              <a:rPr lang="en-US" dirty="0"/>
              <a:t>Destination should be enough size</a:t>
            </a:r>
          </a:p>
          <a:p>
            <a:endParaRPr lang="en-US" dirty="0"/>
          </a:p>
          <a:p>
            <a:r>
              <a:rPr lang="en-US" dirty="0"/>
              <a:t>Copies the source string to the destination </a:t>
            </a:r>
          </a:p>
          <a:p>
            <a:r>
              <a:rPr lang="en-US" dirty="0"/>
              <a:t>Used as the work around to add a string to an already-declared string</a:t>
            </a:r>
          </a:p>
          <a:p>
            <a:endParaRPr lang="en-US" dirty="0"/>
          </a:p>
        </p:txBody>
      </p:sp>
      <p:pic>
        <p:nvPicPr>
          <p:cNvPr id="5" name="Picture 4" descr="Text&#10;&#10;Description automatically generated">
            <a:extLst>
              <a:ext uri="{FF2B5EF4-FFF2-40B4-BE49-F238E27FC236}">
                <a16:creationId xmlns:a16="http://schemas.microsoft.com/office/drawing/2014/main" id="{9038EF10-264A-DA4C-87A9-AA407D9D21D0}"/>
              </a:ext>
            </a:extLst>
          </p:cNvPr>
          <p:cNvPicPr>
            <a:picLocks noChangeAspect="1"/>
          </p:cNvPicPr>
          <p:nvPr/>
        </p:nvPicPr>
        <p:blipFill>
          <a:blip r:embed="rId3"/>
          <a:stretch>
            <a:fillRect/>
          </a:stretch>
        </p:blipFill>
        <p:spPr>
          <a:xfrm>
            <a:off x="5983816" y="796413"/>
            <a:ext cx="4707464" cy="51029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5263068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themeOverride>
</file>

<file path=docProps/app.xml><?xml version="1.0" encoding="utf-8"?>
<Properties xmlns="http://schemas.openxmlformats.org/officeDocument/2006/extended-properties" xmlns:vt="http://schemas.openxmlformats.org/officeDocument/2006/docPropsVTypes">
  <Template/>
  <TotalTime>2277</TotalTime>
  <Words>645</Words>
  <Application>Microsoft Macintosh PowerPoint</Application>
  <PresentationFormat>Widescreen</PresentationFormat>
  <Paragraphs>104</Paragraphs>
  <Slides>15</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Celestial</vt:lpstr>
      <vt:lpstr>C Flow Control</vt:lpstr>
      <vt:lpstr>Overview</vt:lpstr>
      <vt:lpstr>What is a string?</vt:lpstr>
      <vt:lpstr>Declaring a string</vt:lpstr>
      <vt:lpstr>Initializing a string</vt:lpstr>
      <vt:lpstr>Assigning values to strings (or not) </vt:lpstr>
      <vt:lpstr>Using string functions</vt:lpstr>
      <vt:lpstr>Using String Functions: strlen(…)</vt:lpstr>
      <vt:lpstr>Using String Functions: strcpy(…)</vt:lpstr>
      <vt:lpstr>Using String Functions: strcmp(…)</vt:lpstr>
      <vt:lpstr>PowerPoint Presentation</vt:lpstr>
      <vt:lpstr>Using String Functions: strcat(…)</vt:lpstr>
      <vt:lpstr>Exercise</vt:lpstr>
      <vt:lpstr>Overview</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Variables</dc:title>
  <dc:creator>Pineda, Felipe Osiel</dc:creator>
  <cp:lastModifiedBy>Pineda, Felipe Osiel</cp:lastModifiedBy>
  <cp:revision>320</cp:revision>
  <dcterms:created xsi:type="dcterms:W3CDTF">2021-03-20T16:32:55Z</dcterms:created>
  <dcterms:modified xsi:type="dcterms:W3CDTF">2021-04-17T21:17:10Z</dcterms:modified>
</cp:coreProperties>
</file>